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7" name="Shape 15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6" name="Shape 17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6" name="Shape 206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1" name="Shape 221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  <p:sp>
        <p:nvSpPr>
          <p:cNvPr id="238" name="Shape 238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Diapositiva de título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88" name="Shape 8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722312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2" type="body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19050" lvl="1" marL="74295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25400" lvl="2" marL="1143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600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2057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514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971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429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886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8" name="Shape 108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457200" y="1535112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4" name="Shape 114"/>
          <p:cNvSpPr txBox="1"/>
          <p:nvPr>
            <p:ph idx="2" type="body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1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5400" lvl="3" marL="1600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5400" lvl="4" marL="2057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5400" lvl="5" marL="2514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5400" lvl="6" marL="2971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5400" lvl="7" marL="3429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5400" lvl="8" marL="3886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3" type="body"/>
          </p:nvPr>
        </p:nvSpPr>
        <p:spPr>
          <a:xfrm>
            <a:off x="4645025" y="1535112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4" type="body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381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1143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5400" lvl="3" marL="1600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5400" lvl="4" marL="2057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5400" lvl="5" marL="2514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5400" lvl="6" marL="2971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5400" lvl="7" marL="3429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5400" lvl="8" marL="3886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22" name="Shape 12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type="title"/>
          </p:nvPr>
        </p:nvSpPr>
        <p:spPr>
          <a:xfrm>
            <a:off x="457200" y="273050"/>
            <a:ext cx="3008400" cy="116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2" name="Shape 132"/>
          <p:cNvSpPr txBox="1"/>
          <p:nvPr>
            <p:ph idx="2" type="body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y objeto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38" name="Shape 13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1792288" y="5367337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y texto vertical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 rot="5400000">
            <a:off x="2308949" y="-251549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6" name="Shape 146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7" name="Shape 147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8" name="Shape 14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vertical y texto"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/>
          <p:nvPr>
            <p:ph type="title"/>
          </p:nvPr>
        </p:nvSpPr>
        <p:spPr>
          <a:xfrm rot="5400000">
            <a:off x="4732349" y="2171687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151" name="Shape 151"/>
          <p:cNvSpPr txBox="1"/>
          <p:nvPr>
            <p:ph idx="1" type="body"/>
          </p:nvPr>
        </p:nvSpPr>
        <p:spPr>
          <a:xfrm rot="5400000">
            <a:off x="541348" y="190487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2" name="Shape 152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3" name="Shape 153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4" name="Shape 15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Encabezado de sección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os objeto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ció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ólo el título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n blanco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ido con título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n con título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3" name="Shape 63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00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0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rtl="0">
              <a:spcBef>
                <a:spcPts val="0"/>
              </a:spcBef>
              <a:buFont typeface="Arial"/>
              <a:buNone/>
              <a:defRPr sz="1800"/>
            </a:lvl2pPr>
            <a:lvl3pPr indent="0" lvl="2" rtl="0">
              <a:spcBef>
                <a:spcPts val="0"/>
              </a:spcBef>
              <a:buFont typeface="Arial"/>
              <a:buNone/>
              <a:defRPr sz="1800"/>
            </a:lvl3pPr>
            <a:lvl4pPr indent="0" lvl="3" rtl="0">
              <a:spcBef>
                <a:spcPts val="0"/>
              </a:spcBef>
              <a:buFont typeface="Arial"/>
              <a:buNone/>
              <a:defRPr sz="1800"/>
            </a:lvl4pPr>
            <a:lvl5pPr indent="0" lvl="4" rtl="0">
              <a:spcBef>
                <a:spcPts val="0"/>
              </a:spcBef>
              <a:buFont typeface="Arial"/>
              <a:buNone/>
              <a:defRPr sz="1800"/>
            </a:lvl5pPr>
            <a:lvl6pPr indent="0" lvl="5" rtl="0">
              <a:spcBef>
                <a:spcPts val="0"/>
              </a:spcBef>
              <a:buFont typeface="Arial"/>
              <a:buNone/>
              <a:defRPr sz="1800"/>
            </a:lvl6pPr>
            <a:lvl7pPr indent="0" lvl="6" rtl="0">
              <a:spcBef>
                <a:spcPts val="0"/>
              </a:spcBef>
              <a:buFont typeface="Arial"/>
              <a:buNone/>
              <a:defRPr sz="1800"/>
            </a:lvl7pPr>
            <a:lvl8pPr indent="0" lvl="7" rtl="0">
              <a:spcBef>
                <a:spcPts val="0"/>
              </a:spcBef>
              <a:buFont typeface="Arial"/>
              <a:buNone/>
              <a:defRPr sz="1800"/>
            </a:lvl8pPr>
            <a:lvl9pPr indent="0" lvl="8" rtl="0">
              <a:spcBef>
                <a:spcPts val="0"/>
              </a:spcBef>
              <a:buFont typeface="Arial"/>
              <a:buNone/>
              <a:defRPr sz="1800"/>
            </a:lvl9pPr>
          </a:lstStyle>
          <a:p/>
        </p:txBody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698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762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254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254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254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254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254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254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2.png"/><Relationship Id="rId4" Type="http://schemas.openxmlformats.org/officeDocument/2006/relationships/image" Target="../media/image0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3.png"/><Relationship Id="rId4" Type="http://schemas.openxmlformats.org/officeDocument/2006/relationships/image" Target="../media/image0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 txBox="1"/>
          <p:nvPr/>
        </p:nvSpPr>
        <p:spPr>
          <a:xfrm>
            <a:off x="2895600" y="2743200"/>
            <a:ext cx="4778400" cy="153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rgbClr val="F4740A"/>
                </a:solidFill>
                <a:latin typeface="Calibri"/>
                <a:ea typeface="Calibri"/>
                <a:cs typeface="Calibri"/>
                <a:sym typeface="Calibri"/>
              </a:rPr>
              <a:t>Previniendo el abandono, las separaciones innecesarias y la institucionalización de niños pequeños. Experiencias de aplicación del Modelo para la prevención en América Latina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2895600" y="4267200"/>
            <a:ext cx="4572000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22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 txBox="1"/>
          <p:nvPr/>
        </p:nvSpPr>
        <p:spPr>
          <a:xfrm>
            <a:off x="2895600" y="5191225"/>
            <a:ext cx="45720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Matilde Luna, Directora de RELAF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María Sánchez Brizuela, Coordinadora de Contenidos de RELAF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Federico Kapustiansky, Coordinador de Incidencia y Abogacía de RELAF</a:t>
            </a:r>
          </a:p>
        </p:txBody>
      </p:sp>
      <p:pic>
        <p:nvPicPr>
          <p:cNvPr descr="RELAF.png" id="162" name="Shape 1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6633" y="2743200"/>
            <a:ext cx="1674431" cy="76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57200" y="1524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l">
              <a:spcBef>
                <a:spcPts val="0"/>
              </a:spcBef>
              <a:buClr>
                <a:schemeClr val="dk1"/>
              </a:buClr>
              <a:buSzPct val="73333"/>
              <a:buFont typeface="Arial"/>
              <a:buNone/>
            </a:pPr>
            <a:r>
              <a:rPr b="1" lang="en-US" sz="1500">
                <a:solidFill>
                  <a:srgbClr val="F4740A"/>
                </a:solidFill>
              </a:rPr>
              <a:t>El problema de la institucionalización y el abandono de niños pequeños en Latinoamérica y el Caribe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2582925"/>
            <a:ext cx="8229600" cy="35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6985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-US" sz="1800"/>
              <a:t>Indicador numérico:</a:t>
            </a:r>
            <a:r>
              <a:rPr lang="en-US" sz="1800"/>
              <a:t> sobre un universo de 240.000 niños, niñas y adolescentes institucionalizados en la región, el 10% tiene entre 0 y 3 años</a:t>
            </a:r>
          </a:p>
          <a:p>
            <a:pPr indent="-69850" lvl="0" marL="0" rtl="0" algn="ctr">
              <a:spcBef>
                <a:spcPts val="0"/>
              </a:spcBef>
              <a:buClr>
                <a:srgbClr val="000000"/>
              </a:buClr>
              <a:buSzPct val="55000"/>
              <a:buFont typeface="Arial"/>
              <a:buNone/>
            </a:pPr>
            <a:r>
              <a:rPr b="1" lang="en-US" sz="2000">
                <a:solidFill>
                  <a:srgbClr val="F7941D"/>
                </a:solidFill>
              </a:rPr>
              <a:t> </a:t>
            </a:r>
            <a:r>
              <a:rPr b="1" lang="en-US" sz="2200">
                <a:solidFill>
                  <a:srgbClr val="F7941D"/>
                </a:solidFill>
              </a:rPr>
              <a:t>24.000 niños y niñas de entre 0 y </a:t>
            </a:r>
          </a:p>
          <a:p>
            <a:pPr indent="-69850" lvl="0" marL="0" rtl="0" algn="ctr">
              <a:spcBef>
                <a:spcPts val="440"/>
              </a:spcBef>
              <a:buClr>
                <a:srgbClr val="000000"/>
              </a:buClr>
              <a:buSzPct val="50000"/>
              <a:buFont typeface="Arial"/>
              <a:buNone/>
            </a:pPr>
            <a:r>
              <a:rPr b="1" lang="en-US" sz="2200">
                <a:solidFill>
                  <a:srgbClr val="F7941D"/>
                </a:solidFill>
              </a:rPr>
              <a:t>1000 días de vida institucionalizados.</a:t>
            </a:r>
          </a:p>
          <a:p>
            <a:pPr indent="-69850" lvl="0" marL="0" rtl="0" algn="just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-US" sz="1800"/>
              <a:t>Indicadores cualitativos:</a:t>
            </a:r>
            <a:r>
              <a:rPr lang="en-US" sz="1800"/>
              <a:t> condiciones y prolongación de la estadía: si bien SIEMPRE la institucionalización es una grave vulneración, se profundiza al estar alojados en condiciones inadecuadas: macroinstituciones, falta de personal, inseguridad física y emocional, etc.</a:t>
            </a:r>
          </a:p>
          <a:p>
            <a:pPr indent="-69850" lvl="0" mar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Shape 169"/>
          <p:cNvSpPr txBox="1"/>
          <p:nvPr/>
        </p:nvSpPr>
        <p:spPr>
          <a:xfrm>
            <a:off x="531593" y="5128603"/>
            <a:ext cx="8080800" cy="369300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DOBLE ABANDONO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937738" y="5667764"/>
            <a:ext cx="23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     </a:t>
            </a:r>
            <a:r>
              <a:rPr b="1" i="0" lang="en-US" sz="1800" u="none" cap="none" strike="noStrike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Familiar</a:t>
            </a:r>
          </a:p>
        </p:txBody>
      </p:sp>
      <p:sp>
        <p:nvSpPr>
          <p:cNvPr id="171" name="Shape 171"/>
          <p:cNvSpPr txBox="1"/>
          <p:nvPr/>
        </p:nvSpPr>
        <p:spPr>
          <a:xfrm>
            <a:off x="4989498" y="5667764"/>
            <a:ext cx="332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18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r>
              <a:rPr b="1" lang="en-US" sz="18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Estatal y social</a:t>
            </a:r>
          </a:p>
        </p:txBody>
      </p:sp>
      <p:sp>
        <p:nvSpPr>
          <p:cNvPr id="172" name="Shape 172"/>
          <p:cNvSpPr/>
          <p:nvPr/>
        </p:nvSpPr>
        <p:spPr>
          <a:xfrm rot="5400000">
            <a:off x="2133746" y="5397121"/>
            <a:ext cx="347100" cy="2583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7941D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/>
          <p:nvPr/>
        </p:nvSpPr>
        <p:spPr>
          <a:xfrm rot="5400000">
            <a:off x="6676775" y="5397121"/>
            <a:ext cx="347100" cy="2583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7941D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type="title"/>
          </p:nvPr>
        </p:nvSpPr>
        <p:spPr>
          <a:xfrm>
            <a:off x="544250" y="9764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l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lang="en-US" sz="1400">
                <a:solidFill>
                  <a:srgbClr val="F4740A"/>
                </a:solidFill>
              </a:rPr>
              <a:t>¿Por qué este conjunto de niños pequeños están quedando por fuera de los mecanismos de la protección de las políticas públicas?</a:t>
            </a:r>
          </a:p>
        </p:txBody>
      </p:sp>
      <p:sp>
        <p:nvSpPr>
          <p:cNvPr id="179" name="Shape 179"/>
          <p:cNvSpPr txBox="1"/>
          <p:nvPr>
            <p:ph idx="1" type="body"/>
          </p:nvPr>
        </p:nvSpPr>
        <p:spPr>
          <a:xfrm>
            <a:off x="457200" y="2119475"/>
            <a:ext cx="8229600" cy="3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69850" lvl="0" rtl="0" algn="ctr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985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 b="1" sz="1800"/>
          </a:p>
          <a:p>
            <a:pPr indent="-69850" lvl="0" mar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937738" y="5667764"/>
            <a:ext cx="23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794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/>
          <p:nvPr/>
        </p:nvSpPr>
        <p:spPr>
          <a:xfrm>
            <a:off x="4989498" y="5667764"/>
            <a:ext cx="332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794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Shape 182"/>
          <p:cNvSpPr txBox="1"/>
          <p:nvPr/>
        </p:nvSpPr>
        <p:spPr>
          <a:xfrm>
            <a:off x="104501" y="2200977"/>
            <a:ext cx="2717100" cy="39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262626"/>
              </a:buClr>
              <a:buSzPct val="100000"/>
              <a:buFont typeface="Calibri"/>
              <a:buChar char="•"/>
            </a:pPr>
            <a:r>
              <a:rPr b="1" lang="en-US" sz="16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Predominancia de un paradigma tutelar, que sostiene a los “hogares” desde acciones caritativas y filantrópicas.</a:t>
            </a:r>
          </a:p>
          <a:p>
            <a:pPr indent="0" lvl="0" marL="0" marR="0" rtl="0" algn="l">
              <a:spcBef>
                <a:spcPts val="0"/>
              </a:spcBef>
              <a:buClr>
                <a:srgbClr val="262626"/>
              </a:buClr>
              <a:buSzPct val="100000"/>
              <a:buFont typeface="Calibri"/>
              <a:buChar char="•"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Penalización y estigmatización de la pobreza (niños, familias y sus comunidades).</a:t>
            </a:r>
          </a:p>
          <a:p>
            <a:pPr indent="0" lvl="0" marL="0" marR="0" rtl="0" algn="l">
              <a:spcBef>
                <a:spcPts val="0"/>
              </a:spcBef>
              <a:buClr>
                <a:srgbClr val="262626"/>
              </a:buClr>
              <a:buSzPct val="100000"/>
              <a:buFont typeface="Calibri"/>
              <a:buChar char="•"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Doble estándar en la garantía universal de los DDHH: para algunos todas las garantías y para otros nada.</a:t>
            </a:r>
          </a:p>
          <a:p>
            <a:pPr indent="0" lvl="0" marL="0" marR="0" rtl="0" algn="l">
              <a:spcBef>
                <a:spcPts val="0"/>
              </a:spcBef>
              <a:buClr>
                <a:srgbClr val="262626"/>
              </a:buClr>
              <a:buSzPct val="100000"/>
              <a:buFont typeface="Calibri"/>
              <a:buChar char="•"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Creencias, políticas y prácticas conservadoras, patriarcales y discriminatorias (modelo de familia tradicional, peso del cuidado sobre la mujer, etc.).</a:t>
            </a:r>
          </a:p>
          <a:p>
            <a:pPr indent="0" lvl="0" marL="0" marR="0" rtl="0" algn="l">
              <a:spcBef>
                <a:spcPts val="0"/>
              </a:spcBef>
              <a:buClr>
                <a:srgbClr val="262626"/>
              </a:buClr>
              <a:buSzPct val="100000"/>
              <a:buFont typeface="Calibri"/>
              <a:buChar char="•"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Intereses detrás del sostén del cuidado residencial ("Industria del orfanato"). Entre otros, relacionados a la adopción de niños pequeños.</a:t>
            </a:r>
          </a:p>
          <a:p>
            <a:pPr indent="0" lvl="0" marL="0" marR="0" rtl="0" algn="l">
              <a:spcBef>
                <a:spcPts val="0"/>
              </a:spcBef>
              <a:buClr>
                <a:srgbClr val="000000"/>
              </a:buClr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2978196" y="2200977"/>
            <a:ext cx="2982000" cy="45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•"/>
            </a:pPr>
            <a:r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Ausencia  de un enfoque sistémico 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que articule y de integralidad a las políticas, programas y acciones de diversos sectores e instituciones que permita la construcción de una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comunidad de cuidados. 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El abandono termina siendo un problema individual e invisibilizado.</a:t>
            </a:r>
          </a:p>
          <a:p>
            <a:pPr indent="0" lvl="0" marL="0" marR="0" rtl="0" algn="l">
              <a:spcBef>
                <a:spcPts val="0"/>
              </a:spcBef>
              <a:buClr>
                <a:srgbClr val="262626"/>
              </a:buClr>
              <a:buSzPct val="100000"/>
              <a:buFont typeface="Calibri"/>
              <a:buChar char="•"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Tensión no resuelta entre la universalización y la focalización de las políticas públicas.</a:t>
            </a:r>
          </a:p>
          <a:p>
            <a:pPr indent="0" lvl="0" marL="0" marR="0" rtl="0" algn="l">
              <a:spcBef>
                <a:spcPts val="0"/>
              </a:spcBef>
              <a:buClr>
                <a:srgbClr val="262626"/>
              </a:buClr>
              <a:buSzPct val="100000"/>
              <a:buFont typeface="Calibri"/>
              <a:buChar char="•"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Falta de posicionamiento de los Estados y sus instituciones especializadas para ejercer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la rectoría del SPI 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y del subsistema.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Nadie se responsabiliza.</a:t>
            </a:r>
          </a:p>
          <a:p>
            <a:pPr indent="0" lvl="0" marL="0" marR="0" rtl="0" algn="l">
              <a:spcBef>
                <a:spcPts val="0"/>
              </a:spcBef>
              <a:buClr>
                <a:srgbClr val="262626"/>
              </a:buClr>
              <a:buSzPct val="116666"/>
              <a:buFont typeface="Calibri"/>
              <a:buChar char="•"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Insuficientes mecanismos de sistematización de la información, monitoreo y supervisión del subsistema de cuidados alternativos</a:t>
            </a:r>
            <a:b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4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4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r>
              <a:rPr lang="en-US" sz="14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invisibilización y (en el mejor de 	los casos) sub-registro.</a:t>
            </a:r>
            <a:br>
              <a:rPr b="1" lang="en-US" sz="1200">
                <a:solidFill>
                  <a:srgbClr val="0099FF"/>
                </a:solidFill>
                <a:latin typeface="Calibri"/>
                <a:ea typeface="Calibri"/>
                <a:cs typeface="Calibri"/>
                <a:sym typeface="Calibri"/>
              </a:rPr>
            </a:br>
          </a:p>
          <a:p>
            <a:pPr indent="0" lvl="0" marL="0" marR="0" rtl="0" algn="l">
              <a:spcBef>
                <a:spcPts val="0"/>
              </a:spcBef>
              <a:buClr>
                <a:srgbClr val="000000"/>
              </a:buClr>
              <a:buSzPct val="100000"/>
              <a:buFont typeface="Calibri"/>
              <a:buChar char="•"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Debilidad de mecanismos independientes 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de exigibilidad de DDHH y del cumplimiento del DCFC</a:t>
            </a:r>
          </a:p>
        </p:txBody>
      </p:sp>
      <p:sp>
        <p:nvSpPr>
          <p:cNvPr id="184" name="Shape 184"/>
          <p:cNvSpPr txBox="1"/>
          <p:nvPr/>
        </p:nvSpPr>
        <p:spPr>
          <a:xfrm>
            <a:off x="6122921" y="2200977"/>
            <a:ext cx="2982000" cy="45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rgbClr val="262626"/>
              </a:buClr>
              <a:buSzPct val="107692"/>
              <a:buFont typeface="Calibri"/>
              <a:buChar char="•"/>
            </a:pPr>
            <a:r>
              <a:rPr lang="en-US" sz="13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Ausencia de una mirada estratégica sobre la inversión social en primera infancia </a:t>
            </a:r>
            <a:br>
              <a:rPr lang="en-US" sz="1200">
                <a:solidFill>
                  <a:srgbClr val="0099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rgbClr val="0099F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4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r>
              <a:rPr lang="en-US" sz="1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gasto inadecuado</a:t>
            </a:r>
            <a:r>
              <a:rPr lang="en-US" sz="1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de recursos 	públicos y privados.</a:t>
            </a:r>
            <a:b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</a:br>
          </a:p>
          <a:p>
            <a:pPr indent="0" lvl="0" marL="0" marR="0" rtl="0" algn="l">
              <a:spcBef>
                <a:spcPts val="0"/>
              </a:spcBef>
              <a:buClr>
                <a:srgbClr val="262626"/>
              </a:buClr>
              <a:buSzPct val="116666"/>
              <a:buFont typeface="Calibri"/>
              <a:buChar char="•"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Ausencia de planes de inversión en prevención de las pérdidas de cuidados parentales y el fortalecimiento de modalidades de cuidados alternativos basados en familia y comunidad. </a:t>
            </a:r>
            <a:b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4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4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r>
              <a:rPr lang="en-US" sz="14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No hay inversión o es insuficiente</a:t>
            </a:r>
            <a:br>
              <a:rPr b="1" lang="en-US" sz="1200">
                <a:solidFill>
                  <a:srgbClr val="0099FF"/>
                </a:solidFill>
                <a:latin typeface="Calibri"/>
                <a:ea typeface="Calibri"/>
                <a:cs typeface="Calibri"/>
                <a:sym typeface="Calibri"/>
              </a:rPr>
            </a:br>
          </a:p>
          <a:p>
            <a:pPr indent="0" lvl="0" marL="0" marR="0" rtl="0" algn="l">
              <a:spcBef>
                <a:spcPts val="0"/>
              </a:spcBef>
              <a:buClr>
                <a:srgbClr val="000000"/>
              </a:buClr>
              <a:buSzPct val="116666"/>
              <a:buFont typeface="Calibri"/>
              <a:buChar char="•"/>
            </a:pP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Ausencia de estudios especializados en nuestra región que dimensionen los costos del ingreso, permanencia y egreso en el subsistema de cuidados alternativos que brinden argumentos y recomendaciones para que los gobiernos comprometan fondos estructurales en el proceso de transición y adecuación del subsistema. </a:t>
            </a:r>
            <a:b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4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4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r>
              <a:rPr lang="en-US" sz="1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1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faltan elementos de análisis  `           	presupuestario específico</a:t>
            </a:r>
            <a:r>
              <a:rPr lang="en-US" sz="1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indent="0" lvl="0" marL="0" marR="0" rtl="0" algn="l">
              <a:spcBef>
                <a:spcPts val="0"/>
              </a:spcBef>
              <a:buClr>
                <a:srgbClr val="000000"/>
              </a:buClr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/>
          <p:nvPr/>
        </p:nvSpPr>
        <p:spPr>
          <a:xfrm>
            <a:off x="104501" y="1804027"/>
            <a:ext cx="2717100" cy="307800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SzPct val="25000"/>
              <a:buNone/>
            </a:pPr>
            <a:r>
              <a:rPr b="1" lang="en-US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1. Factores culturales y sociales</a:t>
            </a:r>
          </a:p>
        </p:txBody>
      </p:sp>
      <p:sp>
        <p:nvSpPr>
          <p:cNvPr id="186" name="Shape 186"/>
          <p:cNvSpPr/>
          <p:nvPr/>
        </p:nvSpPr>
        <p:spPr>
          <a:xfrm>
            <a:off x="2978196" y="1804027"/>
            <a:ext cx="2982000" cy="307800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SzPct val="25000"/>
              <a:buNone/>
            </a:pPr>
            <a:r>
              <a:rPr b="1" lang="en-US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2. Factores político institucionales</a:t>
            </a:r>
          </a:p>
        </p:txBody>
      </p:sp>
      <p:sp>
        <p:nvSpPr>
          <p:cNvPr id="187" name="Shape 187"/>
          <p:cNvSpPr/>
          <p:nvPr/>
        </p:nvSpPr>
        <p:spPr>
          <a:xfrm>
            <a:off x="6122921" y="1804027"/>
            <a:ext cx="2935500" cy="307800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3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3.Factores económico-presupuestarios</a:t>
            </a:r>
            <a:r>
              <a:rPr b="1" lang="en-US"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457200" y="1056425"/>
            <a:ext cx="8229600" cy="740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l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b="1" lang="en-US" sz="2000">
                <a:solidFill>
                  <a:srgbClr val="F4740A"/>
                </a:solidFill>
              </a:rPr>
              <a:t>¿Cuáles son las consecuencias de no hacer frente a esta problemática?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457200" y="1727850"/>
            <a:ext cx="8229600" cy="43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rtl="0">
              <a:spcBef>
                <a:spcPts val="0"/>
              </a:spcBef>
              <a:buClr>
                <a:srgbClr val="595959"/>
              </a:buClr>
              <a:buSzPct val="25000"/>
              <a:buFont typeface="Arial"/>
              <a:buNone/>
            </a:pPr>
            <a:r>
              <a:rPr lang="en-US" sz="1400">
                <a:solidFill>
                  <a:srgbClr val="595959"/>
                </a:solidFill>
              </a:rPr>
              <a:t>Los costos de la inacción son siempre sistémicos afectando holísticamente distintas áreas y también sectores sociales (salud, educación, protección integral, trabajo, seguridad, etc.) a corto, mediano y largo plazo.</a:t>
            </a:r>
          </a:p>
          <a:p>
            <a:pPr indent="-69850" lvl="0" mar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Shape 194"/>
          <p:cNvSpPr txBox="1"/>
          <p:nvPr/>
        </p:nvSpPr>
        <p:spPr>
          <a:xfrm>
            <a:off x="597695" y="2406088"/>
            <a:ext cx="40815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L="342900" rtl="0">
              <a:spcBef>
                <a:spcPts val="0"/>
              </a:spcBef>
              <a:buNone/>
            </a:pPr>
            <a:r>
              <a:rPr b="1" lang="en-US" sz="16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CORPUS ARGUMENTATIVO:</a:t>
            </a:r>
          </a:p>
        </p:txBody>
      </p:sp>
      <p:sp>
        <p:nvSpPr>
          <p:cNvPr id="195" name="Shape 195"/>
          <p:cNvSpPr txBox="1"/>
          <p:nvPr/>
        </p:nvSpPr>
        <p:spPr>
          <a:xfrm>
            <a:off x="597693" y="2957513"/>
            <a:ext cx="739800" cy="3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L="342900" rtl="0">
              <a:spcBef>
                <a:spcPts val="0"/>
              </a:spcBef>
              <a:buNone/>
            </a:pPr>
            <a:r>
              <a:rPr b="1" lang="en-US" sz="16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DDHH </a:t>
            </a:r>
          </a:p>
        </p:txBody>
      </p:sp>
      <p:sp>
        <p:nvSpPr>
          <p:cNvPr id="196" name="Shape 196"/>
          <p:cNvSpPr txBox="1"/>
          <p:nvPr/>
        </p:nvSpPr>
        <p:spPr>
          <a:xfrm>
            <a:off x="597693" y="4237037"/>
            <a:ext cx="1308000" cy="5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L="342900" rtl="0">
              <a:spcBef>
                <a:spcPts val="0"/>
              </a:spcBef>
              <a:buNone/>
            </a:pPr>
            <a:r>
              <a:rPr b="1" lang="en-US" sz="16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CIENTÍFICOS</a:t>
            </a:r>
          </a:p>
          <a:p>
            <a:pPr lvl="0" marL="342900" rtl="0">
              <a:spcBef>
                <a:spcPts val="0"/>
              </a:spcBef>
              <a:buNone/>
            </a:pPr>
            <a:r>
              <a:t/>
            </a:r>
            <a:endParaRPr b="1" sz="1600">
              <a:solidFill>
                <a:srgbClr val="0099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Shape 197"/>
          <p:cNvSpPr txBox="1"/>
          <p:nvPr/>
        </p:nvSpPr>
        <p:spPr>
          <a:xfrm>
            <a:off x="597693" y="5595937"/>
            <a:ext cx="1420800" cy="50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marL="342900" rtl="0">
              <a:spcBef>
                <a:spcPts val="0"/>
              </a:spcBef>
              <a:buNone/>
            </a:pPr>
            <a:r>
              <a:rPr b="1" lang="en-US" sz="16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ECONÓMICOS</a:t>
            </a:r>
          </a:p>
          <a:p>
            <a:pPr lvl="0" marL="342900" rtl="0">
              <a:spcBef>
                <a:spcPts val="0"/>
              </a:spcBef>
              <a:buNone/>
            </a:pPr>
            <a:r>
              <a:t/>
            </a:r>
            <a:endParaRPr b="1" sz="1600">
              <a:solidFill>
                <a:srgbClr val="0099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2557493" y="2935043"/>
            <a:ext cx="5930400" cy="7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Costos: 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incumplimiento de la garantía de diversos derechos de los niños y, en particular del derecho a la vida familiar.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Shape 199"/>
          <p:cNvSpPr txBox="1"/>
          <p:nvPr/>
        </p:nvSpPr>
        <p:spPr>
          <a:xfrm>
            <a:off x="2557493" y="4215703"/>
            <a:ext cx="5907300" cy="11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Costos: efectos permanentes de la exclusión 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Contundente y sólida evidencia científica del impacto del abandono y  la institucionalización en edades tempranas en el desarrollo y de la salud mental  y de las graves problemáticas individuales, familiares, comunitarias y sociales asociadas.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Shape 200"/>
          <p:cNvSpPr txBox="1"/>
          <p:nvPr/>
        </p:nvSpPr>
        <p:spPr>
          <a:xfrm>
            <a:off x="2557493" y="5409732"/>
            <a:ext cx="5794200" cy="14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Costos: elevado gasto subsecuente al abandono y sus efectos 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Existencia de evidencia económica de los altos costos de la inacción para el sistema productivo. A la inversa,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elevado retorno a través de la productividad de los sujetos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, rentabilidad de la inversión y de reducción de costos sociales de diversa índole; </a:t>
            </a:r>
            <a:r>
              <a:rPr lang="en-US" sz="1200" u="sng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los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recursos reorientados hacia la prevención de la institucionalización y el acogimiento familiar llegando inclusive a ser un sistema más económicamente rentable. </a:t>
            </a:r>
          </a:p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1" name="Shape 2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2426" y="2763390"/>
            <a:ext cx="239400" cy="91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Shape 20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2426" y="4061683"/>
            <a:ext cx="239400" cy="91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Shape 20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2426" y="5485748"/>
            <a:ext cx="239400" cy="91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x="531600" y="90212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l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b="1" lang="en-US" sz="1600">
                <a:solidFill>
                  <a:srgbClr val="F4740A"/>
                </a:solidFill>
              </a:rPr>
              <a:t>Modelo para  la prevención del abandono y la institucionalización de niños pequeños</a:t>
            </a:r>
          </a:p>
        </p:txBody>
      </p:sp>
      <p:sp>
        <p:nvSpPr>
          <p:cNvPr id="209" name="Shape 209"/>
          <p:cNvSpPr txBox="1"/>
          <p:nvPr/>
        </p:nvSpPr>
        <p:spPr>
          <a:xfrm>
            <a:off x="937738" y="5667764"/>
            <a:ext cx="23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794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Shape 210"/>
          <p:cNvSpPr txBox="1"/>
          <p:nvPr/>
        </p:nvSpPr>
        <p:spPr>
          <a:xfrm>
            <a:off x="4989498" y="5667764"/>
            <a:ext cx="332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794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Shape 211"/>
          <p:cNvSpPr txBox="1"/>
          <p:nvPr/>
        </p:nvSpPr>
        <p:spPr>
          <a:xfrm>
            <a:off x="351625" y="4733458"/>
            <a:ext cx="22851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Promovemos la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CORRESPONSABILIDAD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de la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comunidad de cuidados. ADVERTENCIA SOBRE ACTORES AUSENTES.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2805800" y="4733458"/>
            <a:ext cx="3170700" cy="13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Promovemos la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INTEGRALIDAD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en el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abordaje, desde un paradigma conceptual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 que sistematiza enfoques y pautas para las prácticas de profesionales y operadores del los sistemas de salud, de educación y de protección.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ADVERTENCIA SOBRE RECORTES SIMPLIFICADORES.</a:t>
            </a:r>
          </a:p>
        </p:txBody>
      </p:sp>
      <p:sp>
        <p:nvSpPr>
          <p:cNvPr id="213" name="Shape 213"/>
          <p:cNvSpPr txBox="1"/>
          <p:nvPr/>
        </p:nvSpPr>
        <p:spPr>
          <a:xfrm>
            <a:off x="6175167" y="4733458"/>
            <a:ext cx="26172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Proponemos una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metodología de ARTICULACIÓN  intersectorial</a:t>
            </a:r>
            <a:r>
              <a:rPr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b="1" lang="en-US" sz="1200">
                <a:solidFill>
                  <a:srgbClr val="262626"/>
                </a:solidFill>
                <a:latin typeface="Calibri"/>
                <a:ea typeface="Calibri"/>
                <a:cs typeface="Calibri"/>
                <a:sym typeface="Calibri"/>
              </a:rPr>
              <a:t>ADVERTENCIA SOBRE FRAGMENTACIÓN Y /O SUPERPOSICIÓN EN LAS POLÍTICAS PÚBLICAS.</a:t>
            </a:r>
          </a:p>
        </p:txBody>
      </p:sp>
      <p:pic>
        <p:nvPicPr>
          <p:cNvPr id="214" name="Shape 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228138" y="3951566"/>
            <a:ext cx="270000" cy="10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Shape 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4199294" y="3951566"/>
            <a:ext cx="270000" cy="102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Shape 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7295202" y="3951566"/>
            <a:ext cx="270000" cy="10272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428214" y="3495262"/>
            <a:ext cx="8309100" cy="8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US" sz="2200">
                <a:solidFill>
                  <a:srgbClr val="F7941D"/>
                </a:solidFill>
                <a:latin typeface="Calibri"/>
                <a:ea typeface="Calibri"/>
                <a:cs typeface="Calibri"/>
                <a:sym typeface="Calibri"/>
              </a:rPr>
              <a:t>Modelo de prevención del abandono y la institucionalización de niños pequeños: Características y Resultados iniciales de su aplicación.</a:t>
            </a:r>
          </a:p>
        </p:txBody>
      </p:sp>
      <p:pic>
        <p:nvPicPr>
          <p:cNvPr descr="gruponvo.jpg" id="218" name="Shape 2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97425" y="1642650"/>
            <a:ext cx="3069300" cy="19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544250" y="976475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 algn="l">
              <a:spcBef>
                <a:spcPts val="0"/>
              </a:spcBef>
              <a:buClr>
                <a:schemeClr val="dk1"/>
              </a:buClr>
              <a:buSzPct val="55000"/>
              <a:buFont typeface="Arial"/>
              <a:buNone/>
            </a:pPr>
            <a:r>
              <a:rPr b="1" lang="en-US" sz="2000">
                <a:solidFill>
                  <a:srgbClr val="F4740A"/>
                </a:solidFill>
              </a:rPr>
              <a:t>Las experiencias de aplicación del modelo en 3 países de la región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457200" y="2119475"/>
            <a:ext cx="8229600" cy="3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69850" lvl="0" rtl="0" algn="ctr">
              <a:spcBef>
                <a:spcPts val="0"/>
              </a:spcBef>
              <a:buClr>
                <a:srgbClr val="000000"/>
              </a:buClr>
              <a:buSzPct val="78571"/>
              <a:buFont typeface="Arial"/>
              <a:buNone/>
            </a:pPr>
            <a:r>
              <a:t/>
            </a:r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69850" lvl="0" mar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 b="1" sz="1800"/>
          </a:p>
          <a:p>
            <a:pPr indent="-69850" lvl="0" marL="0" rtl="0" algn="ctr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Shape 225"/>
          <p:cNvSpPr txBox="1"/>
          <p:nvPr/>
        </p:nvSpPr>
        <p:spPr>
          <a:xfrm>
            <a:off x="937738" y="5667764"/>
            <a:ext cx="23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794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4989498" y="5667764"/>
            <a:ext cx="332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7941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Shape 227"/>
          <p:cNvSpPr txBox="1"/>
          <p:nvPr/>
        </p:nvSpPr>
        <p:spPr>
          <a:xfrm>
            <a:off x="104500" y="3582814"/>
            <a:ext cx="2717100" cy="18927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Talleres con decisores y operadores (fase inicial)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de participantes: 48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91666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Sectores representados: Desarrollo social, Salud, Mujer, Protección de la infancia, Justicia, Academia, Sociedad civil, Cooperación internacional, Despacho de la Primera Dama</a:t>
            </a:r>
          </a:p>
          <a:p>
            <a:pPr indent="0" lvl="0" marL="0" marR="0" rtl="0" algn="l">
              <a:spcBef>
                <a:spcPts val="0"/>
              </a:spcBef>
              <a:buClr>
                <a:srgbClr val="000000"/>
              </a:buClr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Shape 228"/>
          <p:cNvSpPr txBox="1"/>
          <p:nvPr/>
        </p:nvSpPr>
        <p:spPr>
          <a:xfrm>
            <a:off x="2969650" y="3582825"/>
            <a:ext cx="2982000" cy="18927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Talleres con decisores y operadores (fase inicial)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Total de participantes: 38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200">
                <a:latin typeface="Calibri"/>
                <a:ea typeface="Calibri"/>
                <a:cs typeface="Calibri"/>
                <a:sym typeface="Calibri"/>
              </a:rPr>
              <a:t>Sectores representados: Desarrollo social, Salud, Mujer, Derechos humanos, Protección de la niñez, Políticas de niñez y juventud, Seguridad, Discapacidad, Cooperación Internacional, Sociedad Civil</a:t>
            </a:r>
          </a:p>
          <a:p>
            <a:pPr lvl="0" marR="0" rtl="0" algn="l">
              <a:spcBef>
                <a:spcPts val="0"/>
              </a:spcBef>
              <a:buNone/>
            </a:pPr>
            <a:r>
              <a:t/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Shape 229"/>
          <p:cNvSpPr txBox="1"/>
          <p:nvPr/>
        </p:nvSpPr>
        <p:spPr>
          <a:xfrm>
            <a:off x="6122925" y="3582825"/>
            <a:ext cx="2819400" cy="22869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rgbClr val="EFEFE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45700" lIns="91425" rIns="91425" tIns="45700">
            <a:noAutofit/>
          </a:bodyPr>
          <a:lstStyle/>
          <a:p>
            <a:pPr indent="-304800" lvl="0" marL="457200" rtl="0">
              <a:spcBef>
                <a:spcPts val="0"/>
              </a:spcBef>
              <a:buClr>
                <a:srgbClr val="888888"/>
              </a:buClr>
              <a:buSzPct val="100000"/>
              <a:buFont typeface="Calibri"/>
              <a:buChar char="●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Diagnóstico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>
              <a:spcBef>
                <a:spcPts val="0"/>
              </a:spcBef>
              <a:buClr>
                <a:srgbClr val="888888"/>
              </a:buClr>
              <a:buSzPct val="100000"/>
              <a:buFont typeface="Calibri"/>
              <a:buChar char="●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Construcción local de protocolos de actuación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>
              <a:spcBef>
                <a:spcPts val="0"/>
              </a:spcBef>
              <a:buClr>
                <a:srgbClr val="888888"/>
              </a:buClr>
              <a:buSzPct val="100000"/>
              <a:buFont typeface="Calibri"/>
              <a:buChar char="●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Capacitación para aplicación de protocolos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>
              <a:spcBef>
                <a:spcPts val="0"/>
              </a:spcBef>
              <a:buClr>
                <a:srgbClr val="888888"/>
              </a:buClr>
              <a:buSzPct val="100000"/>
              <a:buFont typeface="Calibri"/>
              <a:buChar char="●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Seguimiento y apoyo para la aplicación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04800" lvl="0" marL="457200" rtl="0">
              <a:spcBef>
                <a:spcPts val="0"/>
              </a:spcBef>
              <a:buClr>
                <a:srgbClr val="888888"/>
              </a:buClr>
              <a:buSzPct val="100000"/>
              <a:buFont typeface="Calibri"/>
              <a:buChar char="●"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Sistematización de la experiencia</a:t>
            </a:r>
          </a:p>
          <a:p>
            <a:pPr indent="0" lvl="0" marL="0" marR="0" rtl="0" algn="l">
              <a:spcBef>
                <a:spcPts val="0"/>
              </a:spcBef>
              <a:buClr>
                <a:srgbClr val="000000"/>
              </a:buClr>
              <a:buFont typeface="Calibri"/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Shape 230"/>
          <p:cNvSpPr/>
          <p:nvPr/>
        </p:nvSpPr>
        <p:spPr>
          <a:xfrm>
            <a:off x="104501" y="1804027"/>
            <a:ext cx="2717100" cy="307800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spcBef>
                <a:spcPts val="0"/>
              </a:spcBef>
              <a:buSzPct val="25000"/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Panamá</a:t>
            </a:r>
          </a:p>
        </p:txBody>
      </p:sp>
      <p:sp>
        <p:nvSpPr>
          <p:cNvPr id="231" name="Shape 231"/>
          <p:cNvSpPr/>
          <p:nvPr/>
        </p:nvSpPr>
        <p:spPr>
          <a:xfrm>
            <a:off x="2978196" y="1804027"/>
            <a:ext cx="2982000" cy="307800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ctr">
              <a:spcBef>
                <a:spcPts val="0"/>
              </a:spcBef>
              <a:buSzPct val="25000"/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Uruguay</a:t>
            </a:r>
          </a:p>
        </p:txBody>
      </p:sp>
      <p:sp>
        <p:nvSpPr>
          <p:cNvPr id="232" name="Shape 232"/>
          <p:cNvSpPr/>
          <p:nvPr/>
        </p:nvSpPr>
        <p:spPr>
          <a:xfrm>
            <a:off x="6122921" y="1804027"/>
            <a:ext cx="2935500" cy="307800"/>
          </a:xfrm>
          <a:prstGeom prst="rect">
            <a:avLst/>
          </a:prstGeom>
          <a:solidFill>
            <a:srgbClr val="F7941D"/>
          </a:solidFill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r>
              <a:rPr b="1" lang="en-US"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Argentina</a:t>
            </a:r>
          </a:p>
        </p:txBody>
      </p:sp>
      <p:sp>
        <p:nvSpPr>
          <p:cNvPr id="233" name="Shape 233"/>
          <p:cNvSpPr/>
          <p:nvPr/>
        </p:nvSpPr>
        <p:spPr>
          <a:xfrm>
            <a:off x="96400" y="2247549"/>
            <a:ext cx="2733300" cy="114299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UNICEF Panamá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SENNIAF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MIDES</a:t>
            </a:r>
          </a:p>
        </p:txBody>
      </p:sp>
      <p:sp>
        <p:nvSpPr>
          <p:cNvPr id="234" name="Shape 234"/>
          <p:cNvSpPr/>
          <p:nvPr/>
        </p:nvSpPr>
        <p:spPr>
          <a:xfrm>
            <a:off x="2958025" y="2275825"/>
            <a:ext cx="2982000" cy="1143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UNICEF Uruguay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Shape 235"/>
          <p:cNvSpPr/>
          <p:nvPr/>
        </p:nvSpPr>
        <p:spPr>
          <a:xfrm>
            <a:off x="6137950" y="2279650"/>
            <a:ext cx="2819400" cy="1143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UNICEF Argentina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COPNAF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 txBox="1"/>
          <p:nvPr>
            <p:ph type="title"/>
          </p:nvPr>
        </p:nvSpPr>
        <p:spPr>
          <a:xfrm>
            <a:off x="457200" y="42672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4740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4740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4740A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1400" u="none" cap="none" strike="noStrike">
                <a:solidFill>
                  <a:srgbClr val="F4740A"/>
                </a:solidFill>
                <a:latin typeface="Calibri"/>
                <a:ea typeface="Calibri"/>
                <a:cs typeface="Calibri"/>
                <a:sym typeface="Calibri"/>
              </a:rPr>
              <a:t>Matilde Luna – María Sánchez Brizuela – Federico Kapustiansky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400" u="none" cap="none" strike="noStrike">
                <a:solidFill>
                  <a:srgbClr val="F4740A"/>
                </a:solidFill>
                <a:latin typeface="Calibri"/>
                <a:ea typeface="Calibri"/>
                <a:cs typeface="Calibri"/>
                <a:sym typeface="Calibri"/>
              </a:rPr>
              <a:t>RELAF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1400" u="none" cap="none" strike="noStrike">
                <a:solidFill>
                  <a:srgbClr val="F4740A"/>
                </a:solidFill>
                <a:latin typeface="Calibri"/>
                <a:ea typeface="Calibri"/>
                <a:cs typeface="Calibri"/>
                <a:sym typeface="Calibri"/>
              </a:rPr>
              <a:t>relaf.org</a:t>
            </a:r>
            <a:r>
              <a:rPr b="0" i="0" lang="en-US" sz="1400" u="none" cap="none" strike="noStrike">
                <a:solidFill>
                  <a:srgbClr val="F4740A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4740A"/>
              </a:buClr>
              <a:buSzPct val="25000"/>
              <a:buFont typeface="Calibri"/>
              <a:buNone/>
            </a:pPr>
            <a:br>
              <a:rPr b="1" i="0" lang="en-US" sz="1800" u="none" cap="none" strike="noStrike">
                <a:solidFill>
                  <a:srgbClr val="F4740A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