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38" name="Shape 13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 rot="5400000">
            <a:off x="2308949" y="-251549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 rot="5400000">
            <a:off x="541348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0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Relationship Id="rId4" Type="http://schemas.openxmlformats.org/officeDocument/2006/relationships/image" Target="../media/image0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Relationship Id="rId4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2895600" y="2743200"/>
            <a:ext cx="4778400" cy="15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Previniendo el abandono, las separaciones innecesarias y la institucionalización de niños pequeños. Experiencias de aplicación del Modelo para la prevención en América Latina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2895600" y="4267200"/>
            <a:ext cx="45720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2895600" y="5191225"/>
            <a:ext cx="4572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Matilde Luna, Directora de RELAF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María Sánchez Brizuela, Coordinadora de Contenidos de RELAF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Federico Kapustiansky, Coordinador de Incidencia y Abogacía de RELAF</a:t>
            </a:r>
          </a:p>
        </p:txBody>
      </p:sp>
      <p:pic>
        <p:nvPicPr>
          <p:cNvPr descr="RELAF.png" id="162" name="Shape 1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633" y="2743200"/>
            <a:ext cx="1674431" cy="76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152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</a:pPr>
            <a:r>
              <a:rPr b="1" lang="en-US" sz="1500">
                <a:solidFill>
                  <a:srgbClr val="F4740A"/>
                </a:solidFill>
              </a:rPr>
              <a:t>El problema de la institucionalización y el abandono de niños pequeños en Latinoamérica y el Caribe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2582925"/>
            <a:ext cx="8229600" cy="3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/>
              <a:t>Indicador numérico:</a:t>
            </a:r>
            <a:r>
              <a:rPr lang="en-US" sz="1800"/>
              <a:t> sobre un universo de 240.000 niños, niñas y adolescentes institucionalizados en la región, el 10% tiene entre 0 y 3 años</a:t>
            </a:r>
          </a:p>
          <a:p>
            <a:pPr indent="-69850" lvl="0" marL="0" rtl="0" algn="ctr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b="1" lang="en-US" sz="2000">
                <a:solidFill>
                  <a:srgbClr val="F7941D"/>
                </a:solidFill>
              </a:rPr>
              <a:t> </a:t>
            </a:r>
            <a:r>
              <a:rPr b="1" lang="en-US" sz="2200">
                <a:solidFill>
                  <a:srgbClr val="F7941D"/>
                </a:solidFill>
              </a:rPr>
              <a:t>24.000 niños y niñas de entre 0 y </a:t>
            </a:r>
          </a:p>
          <a:p>
            <a:pPr indent="-69850" lvl="0" marL="0" rtl="0" algn="ctr">
              <a:spcBef>
                <a:spcPts val="44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7941D"/>
                </a:solidFill>
              </a:rPr>
              <a:t>1000 días de vida institucionalizados.</a:t>
            </a:r>
          </a:p>
          <a:p>
            <a:pPr indent="-69850" lvl="0" marL="0" rtl="0" algn="just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/>
              <a:t>Indicadores cualitativos:</a:t>
            </a:r>
            <a:r>
              <a:rPr lang="en-US" sz="1800"/>
              <a:t> condiciones y prolongación de la estadía: si bien SIEMPRE la institucionalización es una grave vulneración, se profundiza al estar alojados en condiciones inadecuadas: macroinstituciones, falta de personal, inseguridad física y emocional, etc.</a:t>
            </a:r>
          </a:p>
          <a:p>
            <a:pPr indent="-69850" lvl="0" mar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531593" y="5128603"/>
            <a:ext cx="8080800" cy="3693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DOBLE ABANDONO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937738" y="5667764"/>
            <a:ext cx="23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i="0" lang="en-US" sz="1800" u="none" cap="none" strike="noStrike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Familiar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4989498" y="5667764"/>
            <a:ext cx="332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b="1" lang="en-US" sz="18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Estatal y social</a:t>
            </a:r>
          </a:p>
        </p:txBody>
      </p:sp>
      <p:sp>
        <p:nvSpPr>
          <p:cNvPr id="172" name="Shape 172"/>
          <p:cNvSpPr/>
          <p:nvPr/>
        </p:nvSpPr>
        <p:spPr>
          <a:xfrm rot="5400000">
            <a:off x="2133746" y="5397121"/>
            <a:ext cx="347100" cy="258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7941D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/>
          <p:nvPr/>
        </p:nvSpPr>
        <p:spPr>
          <a:xfrm rot="5400000">
            <a:off x="6676775" y="5397121"/>
            <a:ext cx="347100" cy="258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7941D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544250" y="9764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solidFill>
                  <a:srgbClr val="F4740A"/>
                </a:solidFill>
              </a:rPr>
              <a:t>¿Por qué este conjunto de niños pequeños están quedando por fuera de los mecanismos de la protección de las políticas públicas?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2119475"/>
            <a:ext cx="8229600" cy="3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rtl="0" algn="ctr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b="1" sz="1800"/>
          </a:p>
          <a:p>
            <a:pPr indent="-69850" lvl="0" mar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937738" y="5667764"/>
            <a:ext cx="23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794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4989498" y="5667764"/>
            <a:ext cx="332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794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104501" y="2200977"/>
            <a:ext cx="2717100" cy="39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00000"/>
              <a:buFont typeface="Calibri"/>
              <a:buChar char="•"/>
            </a:pPr>
            <a:r>
              <a:rPr b="1" lang="en-US" sz="16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Predominancia de un paradigma tutelar, que sostiene a los “hogares” desde acciones caritativas y filantrópicas.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00000"/>
              <a:buFont typeface="Calibri"/>
              <a:buChar char="•"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Penalización y estigmatización de la pobreza (niños, familias y sus comunidades).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00000"/>
              <a:buFont typeface="Calibri"/>
              <a:buChar char="•"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Doble estándar en la garantía universal de los DDHH: para algunos todas las garantías y para otros nada.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00000"/>
              <a:buFont typeface="Calibri"/>
              <a:buChar char="•"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Creencias, políticas y prácticas conservadoras, patriarcales y discriminatorias (modelo de familia tradicional, peso del cuidado sobre la mujer, etc.).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00000"/>
              <a:buFont typeface="Calibri"/>
              <a:buChar char="•"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Intereses detrás del sostén del cuidado residencial ("Industria del orfanato"). Entre otros, relacionados a la adopción de niños pequeños.</a:t>
            </a:r>
          </a:p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2978196" y="2200977"/>
            <a:ext cx="2982000" cy="45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Ausencia  de un enfoque sistémico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que articule y de integralidad a las políticas, programas y acciones de diversos sectores e instituciones que permita la construcción de una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comunidad de cuidados.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 abandono termina siendo un problema individual e invisibilizado.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00000"/>
              <a:buFont typeface="Calibri"/>
              <a:buChar char="•"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Tensión no resuelta entre la universalización y la focalización de las políticas públicas.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00000"/>
              <a:buFont typeface="Calibri"/>
              <a:buChar char="•"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Falta de posicionamiento de los Estados y sus instituciones especializadas para ejercer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la rectoría del SPI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y del subsistema.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Nadie se responsabiliza.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16666"/>
              <a:buFont typeface="Calibri"/>
              <a:buChar char="•"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Insuficientes mecanismos de sistematización de la información, monitoreo y supervisión del subsistema de cuidados alternativos</a:t>
            </a:r>
            <a:b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invisibilización y (en el mejor de 	los casos) sub-registro.</a:t>
            </a:r>
            <a:br>
              <a:rPr b="1" lang="en-US" sz="12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Debilidad de mecanismos independientes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 exigibilidad de DDHH y del cumplimiento del DCFC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122921" y="2200977"/>
            <a:ext cx="2982000" cy="45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07692"/>
              <a:buFont typeface="Calibri"/>
              <a:buChar char="•"/>
            </a:pPr>
            <a:r>
              <a:rPr lang="en-US" sz="13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Ausencia de una mirada estratégica sobre la inversión social en primera infancia </a:t>
            </a:r>
            <a:br>
              <a:rPr lang="en-US" sz="12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gasto inadecuado</a:t>
            </a:r>
            <a:r>
              <a:rPr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 recursos 	públicos y privados.</a:t>
            </a:r>
            <a:b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116666"/>
              <a:buFont typeface="Calibri"/>
              <a:buChar char="•"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Ausencia de planes de inversión en prevención de las pérdidas de cuidados parentales y el fortalecimiento de modalidades de cuidados alternativos basados en familia y comunidad. </a:t>
            </a:r>
            <a:b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No hay inversión o es insuficiente</a:t>
            </a:r>
            <a:br>
              <a:rPr b="1" lang="en-US" sz="12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SzPct val="116666"/>
              <a:buFont typeface="Calibri"/>
              <a:buChar char="•"/>
            </a:pP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Ausencia de estudios especializados en nuestra región que dimensionen los costos del ingreso, permanencia y egreso en el subsistema de cuidados alternativos que brinden argumentos y recomendaciones para que los gobiernos comprometan fondos estructurales en el proceso de transición y adecuación del subsistema. </a:t>
            </a:r>
            <a:b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4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faltan elementos de análisis  `           	presupuestario específico</a:t>
            </a:r>
            <a:r>
              <a:rPr lang="en-US" sz="1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104501" y="1804027"/>
            <a:ext cx="2717100" cy="3078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SzPct val="25000"/>
              <a:buNone/>
            </a:pPr>
            <a:r>
              <a:rPr b="1"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 Factores culturales y sociales</a:t>
            </a:r>
          </a:p>
        </p:txBody>
      </p:sp>
      <p:sp>
        <p:nvSpPr>
          <p:cNvPr id="186" name="Shape 186"/>
          <p:cNvSpPr/>
          <p:nvPr/>
        </p:nvSpPr>
        <p:spPr>
          <a:xfrm>
            <a:off x="2978196" y="1804027"/>
            <a:ext cx="2982000" cy="3078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SzPct val="25000"/>
              <a:buNone/>
            </a:pPr>
            <a:r>
              <a:rPr b="1"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 Factores político institucionales</a:t>
            </a:r>
          </a:p>
        </p:txBody>
      </p:sp>
      <p:sp>
        <p:nvSpPr>
          <p:cNvPr id="187" name="Shape 187"/>
          <p:cNvSpPr/>
          <p:nvPr/>
        </p:nvSpPr>
        <p:spPr>
          <a:xfrm>
            <a:off x="6122921" y="1804027"/>
            <a:ext cx="2935500" cy="3078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3.Factores económico-presupuestarios</a:t>
            </a:r>
            <a:r>
              <a:rPr b="1"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57200" y="1056425"/>
            <a:ext cx="8229600" cy="74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en-US" sz="2000">
                <a:solidFill>
                  <a:srgbClr val="F4740A"/>
                </a:solidFill>
              </a:rPr>
              <a:t>¿Cuáles son las consecuencias de no hacer frente a esta problemática?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1727850"/>
            <a:ext cx="8229600" cy="43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US" sz="1400">
                <a:solidFill>
                  <a:srgbClr val="595959"/>
                </a:solidFill>
              </a:rPr>
              <a:t>Los costos de la inacción son siempre sistémicos afectando holísticamente distintas áreas y también sectores sociales (salud, educación, protección integral, trabajo, seguridad, etc.) a corto, mediano y largo plazo.</a:t>
            </a:r>
          </a:p>
          <a:p>
            <a:pPr indent="-69850" lvl="0" mar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597695" y="2406088"/>
            <a:ext cx="40815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L="342900" rtl="0">
              <a:spcBef>
                <a:spcPts val="0"/>
              </a:spcBef>
              <a:buNone/>
            </a:pPr>
            <a:r>
              <a:rPr b="1" lang="en-US" sz="16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CORPUS ARGUMENTATIVO: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597693" y="2957513"/>
            <a:ext cx="7398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L="342900" rtl="0">
              <a:spcBef>
                <a:spcPts val="0"/>
              </a:spcBef>
              <a:buNone/>
            </a:pPr>
            <a:r>
              <a:rPr b="1" lang="en-US" sz="16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DDHH 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597693" y="4237037"/>
            <a:ext cx="1308000" cy="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L="342900" rtl="0">
              <a:spcBef>
                <a:spcPts val="0"/>
              </a:spcBef>
              <a:buNone/>
            </a:pPr>
            <a:r>
              <a:rPr b="1" lang="en-US" sz="16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CIENTÍFICOS</a:t>
            </a:r>
          </a:p>
          <a:p>
            <a:pPr lvl="0" marL="342900" rtl="0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0099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597693" y="5595937"/>
            <a:ext cx="1420800" cy="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L="342900" rtl="0">
              <a:spcBef>
                <a:spcPts val="0"/>
              </a:spcBef>
              <a:buNone/>
            </a:pPr>
            <a:r>
              <a:rPr b="1" lang="en-US" sz="16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ECONÓMICOS</a:t>
            </a:r>
          </a:p>
          <a:p>
            <a:pPr lvl="0" marL="342900" rtl="0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0099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2557493" y="2935043"/>
            <a:ext cx="59304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Costos: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incumplimiento de la garantía de diversos derechos de los niños y, en particular del derecho a la vida familiar.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2557493" y="4215703"/>
            <a:ext cx="5907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Costos: efectos permanentes de la exclusión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Contundente y sólida evidencia científica del impacto del abandono y  la institucionalización en edades tempranas en el desarrollo y de la salud mental  y de las graves problemáticas individuales, familiares, comunitarias y sociales asociadas.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2557493" y="5409732"/>
            <a:ext cx="57942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Costos: elevado gasto subsecuente al abandono y sus efectos 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Existencia de evidencia económica de los altos costos de la inacción para el sistema productivo. A la inversa,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elevado retorno a través de la productividad de los sujetos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rentabilidad de la inversión y de reducción de costos sociales de diversa índole; </a:t>
            </a:r>
            <a:r>
              <a:rPr lang="en-US" sz="1200" u="sng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recursos reorientados hacia la prevención de la institucionalización y el acogimiento familiar llegando inclusive a ser un sistema más económicamente rentable.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2426" y="2763390"/>
            <a:ext cx="239400" cy="9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2426" y="4061683"/>
            <a:ext cx="239400" cy="9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2426" y="5485748"/>
            <a:ext cx="239400" cy="9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531600" y="9021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b="1" lang="en-US" sz="1600">
                <a:solidFill>
                  <a:srgbClr val="F4740A"/>
                </a:solidFill>
              </a:rPr>
              <a:t>Modelo para  la prevención del abandono y la institucionalización de niños pequeños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937738" y="5667764"/>
            <a:ext cx="23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794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4989498" y="5667764"/>
            <a:ext cx="332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794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351625" y="4733458"/>
            <a:ext cx="2285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Promovemos la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CORRESPONSABILIDAD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comunidad de cuidados. ADVERTENCIA SOBRE ACTORES AUSENTES.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2805800" y="4733458"/>
            <a:ext cx="31707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Promovemos la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INTEGRALIDAD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en el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abordaje, desde un paradigma conceptual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sistematiza enfoques y pautas para las prácticas de profesionales y operadores del los sistemas de salud, de educación y de protección.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ADVERTENCIA SOBRE RECORTES SIMPLIFICADORES.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6175167" y="4733458"/>
            <a:ext cx="26172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Proponemos una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metodología de ARTICULACIÓN  intersectorial</a:t>
            </a:r>
            <a:r>
              <a:rPr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lang="en-U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ADVERTENCIA SOBRE FRAGMENTACIÓN Y /O SUPERPOSICIÓN EN LAS POLÍTICAS PÚBLICAS.</a:t>
            </a: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228138" y="3951566"/>
            <a:ext cx="270000" cy="10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4199294" y="3951566"/>
            <a:ext cx="270000" cy="10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7295202" y="3951566"/>
            <a:ext cx="270000" cy="10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428214" y="3495262"/>
            <a:ext cx="8309100" cy="8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2200">
                <a:solidFill>
                  <a:srgbClr val="F7941D"/>
                </a:solidFill>
                <a:latin typeface="Calibri"/>
                <a:ea typeface="Calibri"/>
                <a:cs typeface="Calibri"/>
                <a:sym typeface="Calibri"/>
              </a:rPr>
              <a:t>Modelo de prevención del abandono y la institucionalización de niños pequeños: Características y Resultados iniciales de su aplicación.</a:t>
            </a:r>
          </a:p>
        </p:txBody>
      </p:sp>
      <p:pic>
        <p:nvPicPr>
          <p:cNvPr descr="gruponvo.jpg" id="218" name="Shape 2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97425" y="1642650"/>
            <a:ext cx="3069300" cy="19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544250" y="9764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en-US" sz="2000">
                <a:solidFill>
                  <a:srgbClr val="F4740A"/>
                </a:solidFill>
              </a:rPr>
              <a:t>Las experiencias de aplicación del modelo en 3 países de la región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457200" y="2119475"/>
            <a:ext cx="8229600" cy="3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rtl="0" algn="ctr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b="1" sz="1800"/>
          </a:p>
          <a:p>
            <a:pPr indent="-69850" lvl="0" mar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937738" y="5667764"/>
            <a:ext cx="23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794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4989498" y="5667764"/>
            <a:ext cx="332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794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104500" y="3582814"/>
            <a:ext cx="2717100" cy="189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Talleres con decisores y operadores (fase inicial)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de participantes: 48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Sectores representados: Desarrollo social, Salud, Mujer, Protección de la infancia, Justicia, Academia, Sociedad civil, Cooperación internacional, Despacho de la Primera Dama</a:t>
            </a:r>
          </a:p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2969650" y="3582825"/>
            <a:ext cx="2982000" cy="1892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Talleres con decisores y operadores (fase inicial)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Total de participantes: 38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Sectores representados: Desarrollo social, Salud, Mujer, Derechos humanos, Protección de la niñez, Políticas de niñez y juventud, Seguridad, Discapacidad, Cooperación Internacional, Sociedad Civil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6122925" y="3582825"/>
            <a:ext cx="2819400" cy="22869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04800" lvl="0" marL="457200" rtl="0">
              <a:spcBef>
                <a:spcPts val="0"/>
              </a:spcBef>
              <a:buClr>
                <a:srgbClr val="888888"/>
              </a:buClr>
              <a:buSzPct val="1000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Diagnóstico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buClr>
                <a:srgbClr val="888888"/>
              </a:buClr>
              <a:buSzPct val="1000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Construcción local de protocolos de actuación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buClr>
                <a:srgbClr val="888888"/>
              </a:buClr>
              <a:buSzPct val="1000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Capacitación para aplicación de protocolos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buClr>
                <a:srgbClr val="888888"/>
              </a:buClr>
              <a:buSzPct val="1000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Seguimiento y apoyo para la aplicación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buClr>
                <a:srgbClr val="888888"/>
              </a:buClr>
              <a:buSzPct val="1000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Sistematización de la experiencia</a:t>
            </a:r>
          </a:p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104501" y="1804027"/>
            <a:ext cx="2717100" cy="3078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buSzPct val="25000"/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Panamá</a:t>
            </a:r>
          </a:p>
        </p:txBody>
      </p:sp>
      <p:sp>
        <p:nvSpPr>
          <p:cNvPr id="231" name="Shape 231"/>
          <p:cNvSpPr/>
          <p:nvPr/>
        </p:nvSpPr>
        <p:spPr>
          <a:xfrm>
            <a:off x="2978196" y="1804027"/>
            <a:ext cx="2982000" cy="3078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buSzPct val="25000"/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Uruguay</a:t>
            </a:r>
          </a:p>
        </p:txBody>
      </p:sp>
      <p:sp>
        <p:nvSpPr>
          <p:cNvPr id="232" name="Shape 232"/>
          <p:cNvSpPr/>
          <p:nvPr/>
        </p:nvSpPr>
        <p:spPr>
          <a:xfrm>
            <a:off x="6122921" y="1804027"/>
            <a:ext cx="2935500" cy="3078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Argentina</a:t>
            </a:r>
          </a:p>
        </p:txBody>
      </p:sp>
      <p:sp>
        <p:nvSpPr>
          <p:cNvPr id="233" name="Shape 233"/>
          <p:cNvSpPr/>
          <p:nvPr/>
        </p:nvSpPr>
        <p:spPr>
          <a:xfrm>
            <a:off x="96400" y="2247549"/>
            <a:ext cx="2733300" cy="1142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UNICEF Panamá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SENNIAF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MIDES</a:t>
            </a:r>
          </a:p>
        </p:txBody>
      </p:sp>
      <p:sp>
        <p:nvSpPr>
          <p:cNvPr id="234" name="Shape 234"/>
          <p:cNvSpPr/>
          <p:nvPr/>
        </p:nvSpPr>
        <p:spPr>
          <a:xfrm>
            <a:off x="2958025" y="2275825"/>
            <a:ext cx="2982000" cy="1143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UNICEF Uruguay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6137950" y="2279650"/>
            <a:ext cx="2819400" cy="1143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UNICEF Argentina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COPNAF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457200" y="42672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474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474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474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Matilde Luna – María Sánchez Brizuela – Federico Kapustiansky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400" u="none" cap="none" strike="noStrik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RELAF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400" u="none" cap="none" strike="noStrik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relaf.org</a:t>
            </a:r>
            <a:r>
              <a:rPr b="0" i="0" lang="en-US" sz="1400" u="none" cap="none" strike="noStrik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40A"/>
              </a:buClr>
              <a:buSzPct val="25000"/>
              <a:buFont typeface="Calibri"/>
              <a:buNone/>
            </a:pPr>
            <a:br>
              <a:rPr b="1" i="0" lang="en-US" sz="1800" u="none" cap="none" strike="noStrik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